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60" r:id="rId4"/>
    <p:sldId id="261" r:id="rId5"/>
    <p:sldId id="262" r:id="rId6"/>
    <p:sldId id="263" r:id="rId7"/>
    <p:sldId id="259" r:id="rId8"/>
    <p:sldId id="264" r:id="rId9"/>
    <p:sldId id="269" r:id="rId10"/>
    <p:sldId id="265" r:id="rId11"/>
    <p:sldId id="266" r:id="rId12"/>
    <p:sldId id="267" r:id="rId13"/>
    <p:sldId id="268" r:id="rId14"/>
    <p:sldId id="270" r:id="rId15"/>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36" d="100"/>
          <a:sy n="136" d="100"/>
        </p:scale>
        <p:origin x="87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07F33676-1D56-43D3-A532-D2404037179B}" type="datetimeFigureOut">
              <a:rPr lang="de-DE" smtClean="0"/>
              <a:t>24.09.2022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EA35E30-7824-405B-BF5D-AB665CC982AE}" type="slidenum">
              <a:rPr lang="de-DE" smtClean="0"/>
              <a:t>‹Nr.›</a:t>
            </a:fld>
            <a:endParaRPr lang="de-DE"/>
          </a:p>
        </p:txBody>
      </p:sp>
    </p:spTree>
    <p:extLst>
      <p:ext uri="{BB962C8B-B14F-4D97-AF65-F5344CB8AC3E}">
        <p14:creationId xmlns:p14="http://schemas.microsoft.com/office/powerpoint/2010/main" val="2109423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07F33676-1D56-43D3-A532-D2404037179B}" type="datetimeFigureOut">
              <a:rPr lang="de-DE" smtClean="0"/>
              <a:t>24.09.2022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EA35E30-7824-405B-BF5D-AB665CC982AE}" type="slidenum">
              <a:rPr lang="de-DE" smtClean="0"/>
              <a:t>‹Nr.›</a:t>
            </a:fld>
            <a:endParaRPr lang="de-DE"/>
          </a:p>
        </p:txBody>
      </p:sp>
    </p:spTree>
    <p:extLst>
      <p:ext uri="{BB962C8B-B14F-4D97-AF65-F5344CB8AC3E}">
        <p14:creationId xmlns:p14="http://schemas.microsoft.com/office/powerpoint/2010/main" val="2018604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07F33676-1D56-43D3-A532-D2404037179B}" type="datetimeFigureOut">
              <a:rPr lang="de-DE" smtClean="0"/>
              <a:t>24.09.2022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EA35E30-7824-405B-BF5D-AB665CC982AE}" type="slidenum">
              <a:rPr lang="de-DE" smtClean="0"/>
              <a:t>‹Nr.›</a:t>
            </a:fld>
            <a:endParaRPr lang="de-DE"/>
          </a:p>
        </p:txBody>
      </p:sp>
    </p:spTree>
    <p:extLst>
      <p:ext uri="{BB962C8B-B14F-4D97-AF65-F5344CB8AC3E}">
        <p14:creationId xmlns:p14="http://schemas.microsoft.com/office/powerpoint/2010/main" val="1444914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07F33676-1D56-43D3-A532-D2404037179B}" type="datetimeFigureOut">
              <a:rPr lang="de-DE" smtClean="0"/>
              <a:t>24.09.2022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EA35E30-7824-405B-BF5D-AB665CC982AE}" type="slidenum">
              <a:rPr lang="de-DE" smtClean="0"/>
              <a:t>‹Nr.›</a:t>
            </a:fld>
            <a:endParaRPr lang="de-DE"/>
          </a:p>
        </p:txBody>
      </p:sp>
    </p:spTree>
    <p:extLst>
      <p:ext uri="{BB962C8B-B14F-4D97-AF65-F5344CB8AC3E}">
        <p14:creationId xmlns:p14="http://schemas.microsoft.com/office/powerpoint/2010/main" val="1667599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424782"/>
            <a:ext cx="7886700" cy="2377281"/>
          </a:xfr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623888" y="3824553"/>
            <a:ext cx="7886700" cy="1250156"/>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07F33676-1D56-43D3-A532-D2404037179B}" type="datetimeFigureOut">
              <a:rPr lang="de-DE" smtClean="0"/>
              <a:t>24.09.2022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EA35E30-7824-405B-BF5D-AB665CC982AE}" type="slidenum">
              <a:rPr lang="de-DE" smtClean="0"/>
              <a:t>‹Nr.›</a:t>
            </a:fld>
            <a:endParaRPr lang="de-DE"/>
          </a:p>
        </p:txBody>
      </p:sp>
    </p:spTree>
    <p:extLst>
      <p:ext uri="{BB962C8B-B14F-4D97-AF65-F5344CB8AC3E}">
        <p14:creationId xmlns:p14="http://schemas.microsoft.com/office/powerpoint/2010/main" val="1523702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07F33676-1D56-43D3-A532-D2404037179B}" type="datetimeFigureOut">
              <a:rPr lang="de-DE" smtClean="0"/>
              <a:t>24.09.2022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EA35E30-7824-405B-BF5D-AB665CC982AE}" type="slidenum">
              <a:rPr lang="de-DE" smtClean="0"/>
              <a:t>‹Nr.›</a:t>
            </a:fld>
            <a:endParaRPr lang="de-DE"/>
          </a:p>
        </p:txBody>
      </p:sp>
    </p:spTree>
    <p:extLst>
      <p:ext uri="{BB962C8B-B14F-4D97-AF65-F5344CB8AC3E}">
        <p14:creationId xmlns:p14="http://schemas.microsoft.com/office/powerpoint/2010/main" val="2142130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629842" y="2087563"/>
            <a:ext cx="3868340" cy="307049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4629150" y="2087563"/>
            <a:ext cx="3887391" cy="307049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07F33676-1D56-43D3-A532-D2404037179B}" type="datetimeFigureOut">
              <a:rPr lang="de-DE" smtClean="0"/>
              <a:t>24.09.2022</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7EA35E30-7824-405B-BF5D-AB665CC982AE}" type="slidenum">
              <a:rPr lang="de-DE" smtClean="0"/>
              <a:t>‹Nr.›</a:t>
            </a:fld>
            <a:endParaRPr lang="de-DE"/>
          </a:p>
        </p:txBody>
      </p:sp>
    </p:spTree>
    <p:extLst>
      <p:ext uri="{BB962C8B-B14F-4D97-AF65-F5344CB8AC3E}">
        <p14:creationId xmlns:p14="http://schemas.microsoft.com/office/powerpoint/2010/main" val="3997452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07F33676-1D56-43D3-A532-D2404037179B}" type="datetimeFigureOut">
              <a:rPr lang="de-DE" smtClean="0"/>
              <a:t>24.09.2022</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7EA35E30-7824-405B-BF5D-AB665CC982AE}" type="slidenum">
              <a:rPr lang="de-DE" smtClean="0"/>
              <a:t>‹Nr.›</a:t>
            </a:fld>
            <a:endParaRPr lang="de-DE"/>
          </a:p>
        </p:txBody>
      </p:sp>
    </p:spTree>
    <p:extLst>
      <p:ext uri="{BB962C8B-B14F-4D97-AF65-F5344CB8AC3E}">
        <p14:creationId xmlns:p14="http://schemas.microsoft.com/office/powerpoint/2010/main" val="1999407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F33676-1D56-43D3-A532-D2404037179B}" type="datetimeFigureOut">
              <a:rPr lang="de-DE" smtClean="0"/>
              <a:t>24.09.2022</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7EA35E30-7824-405B-BF5D-AB665CC982AE}" type="slidenum">
              <a:rPr lang="de-DE" smtClean="0"/>
              <a:t>‹Nr.›</a:t>
            </a:fld>
            <a:endParaRPr lang="de-DE"/>
          </a:p>
        </p:txBody>
      </p:sp>
    </p:spTree>
    <p:extLst>
      <p:ext uri="{BB962C8B-B14F-4D97-AF65-F5344CB8AC3E}">
        <p14:creationId xmlns:p14="http://schemas.microsoft.com/office/powerpoint/2010/main" val="1817977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07F33676-1D56-43D3-A532-D2404037179B}" type="datetimeFigureOut">
              <a:rPr lang="de-DE" smtClean="0"/>
              <a:t>24.09.2022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EA35E30-7824-405B-BF5D-AB665CC982AE}" type="slidenum">
              <a:rPr lang="de-DE" smtClean="0"/>
              <a:t>‹Nr.›</a:t>
            </a:fld>
            <a:endParaRPr lang="de-DE"/>
          </a:p>
        </p:txBody>
      </p:sp>
    </p:spTree>
    <p:extLst>
      <p:ext uri="{BB962C8B-B14F-4D97-AF65-F5344CB8AC3E}">
        <p14:creationId xmlns:p14="http://schemas.microsoft.com/office/powerpoint/2010/main" val="888876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07F33676-1D56-43D3-A532-D2404037179B}" type="datetimeFigureOut">
              <a:rPr lang="de-DE" smtClean="0"/>
              <a:t>24.09.2022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EA35E30-7824-405B-BF5D-AB665CC982AE}" type="slidenum">
              <a:rPr lang="de-DE" smtClean="0"/>
              <a:t>‹Nr.›</a:t>
            </a:fld>
            <a:endParaRPr lang="de-DE"/>
          </a:p>
        </p:txBody>
      </p:sp>
    </p:spTree>
    <p:extLst>
      <p:ext uri="{BB962C8B-B14F-4D97-AF65-F5344CB8AC3E}">
        <p14:creationId xmlns:p14="http://schemas.microsoft.com/office/powerpoint/2010/main" val="2638069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04271"/>
            <a:ext cx="7886700" cy="1104636"/>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28650" y="1521354"/>
            <a:ext cx="7886700" cy="3626115"/>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a:solidFill>
                  <a:schemeClr val="tx1">
                    <a:tint val="75000"/>
                  </a:schemeClr>
                </a:solidFill>
              </a:defRPr>
            </a:lvl1pPr>
          </a:lstStyle>
          <a:p>
            <a:fld id="{07F33676-1D56-43D3-A532-D2404037179B}" type="datetimeFigureOut">
              <a:rPr lang="de-DE" smtClean="0"/>
              <a:t>24.09.2022</a:t>
            </a:fld>
            <a:endParaRPr lang="de-DE"/>
          </a:p>
        </p:txBody>
      </p:sp>
      <p:sp>
        <p:nvSpPr>
          <p:cNvPr id="5" name="Footer Placeholder 4"/>
          <p:cNvSpPr>
            <a:spLocks noGrp="1"/>
          </p:cNvSpPr>
          <p:nvPr>
            <p:ph type="ftr" sz="quarter" idx="3"/>
          </p:nvPr>
        </p:nvSpPr>
        <p:spPr>
          <a:xfrm>
            <a:off x="3028950" y="5296959"/>
            <a:ext cx="3086100" cy="30427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a:solidFill>
                  <a:schemeClr val="tx1">
                    <a:tint val="75000"/>
                  </a:schemeClr>
                </a:solidFill>
              </a:defRPr>
            </a:lvl1pPr>
          </a:lstStyle>
          <a:p>
            <a:fld id="{7EA35E30-7824-405B-BF5D-AB665CC982AE}" type="slidenum">
              <a:rPr lang="de-DE" smtClean="0"/>
              <a:t>‹Nr.›</a:t>
            </a:fld>
            <a:endParaRPr lang="de-DE"/>
          </a:p>
        </p:txBody>
      </p:sp>
    </p:spTree>
    <p:extLst>
      <p:ext uri="{BB962C8B-B14F-4D97-AF65-F5344CB8AC3E}">
        <p14:creationId xmlns:p14="http://schemas.microsoft.com/office/powerpoint/2010/main" val="30789926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2017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804800-41E5-4A7D-AC26-00A0EB355870}"/>
              </a:ext>
            </a:extLst>
          </p:cNvPr>
          <p:cNvSpPr>
            <a:spLocks noGrp="1"/>
          </p:cNvSpPr>
          <p:nvPr>
            <p:ph type="ctrTitle"/>
          </p:nvPr>
        </p:nvSpPr>
        <p:spPr>
          <a:xfrm>
            <a:off x="3685735" y="675251"/>
            <a:ext cx="4909625" cy="4480560"/>
          </a:xfrm>
          <a:prstGeom prst="flowChartAlternateProcess">
            <a:avLst/>
          </a:prstGeom>
          <a:solidFill>
            <a:srgbClr val="FFFFFF">
              <a:alpha val="43922"/>
            </a:srgbClr>
          </a:solidFill>
        </p:spPr>
        <p:txBody>
          <a:bodyPr anchor="ctr">
            <a:normAutofit/>
          </a:bodyPr>
          <a:lstStyle/>
          <a:p>
            <a:pPr>
              <a:lnSpc>
                <a:spcPct val="115000"/>
              </a:lnSpc>
              <a:spcAft>
                <a:spcPts val="1000"/>
              </a:spcAft>
            </a:pPr>
            <a:r>
              <a:rPr lang="de-DE" sz="2400" b="1" dirty="0">
                <a:effectLst/>
                <a:latin typeface="Calibri" panose="020F0502020204030204" pitchFamily="34" charset="0"/>
                <a:ea typeface="Calibri" panose="020F0502020204030204" pitchFamily="34" charset="0"/>
                <a:cs typeface="Times New Roman" panose="02020603050405020304" pitchFamily="18" charset="0"/>
              </a:rPr>
              <a:t>Zefanja 3,17</a:t>
            </a:r>
            <a:br>
              <a:rPr lang="de-DE" sz="2400" dirty="0">
                <a:effectLst/>
                <a:latin typeface="Calibri" panose="020F0502020204030204" pitchFamily="34" charset="0"/>
                <a:ea typeface="Calibri" panose="020F0502020204030204" pitchFamily="34" charset="0"/>
                <a:cs typeface="Times New Roman" panose="02020603050405020304" pitchFamily="18" charset="0"/>
              </a:rPr>
            </a:br>
            <a:r>
              <a:rPr lang="de-DE" sz="2400" dirty="0">
                <a:effectLst/>
                <a:latin typeface="Calibri" panose="020F0502020204030204" pitchFamily="34" charset="0"/>
                <a:ea typeface="Calibri" panose="020F0502020204030204" pitchFamily="34" charset="0"/>
                <a:cs typeface="Times New Roman" panose="02020603050405020304" pitchFamily="18" charset="0"/>
              </a:rPr>
              <a:t>Der HERR, euer Gott, ist in eurer Mitte; und was für ein starker Retter ist er! Von ganzem Herzen freut er sich über euch. Weil er euch liebt, redet er nicht länger über eure Schuld. Ja, er jubelt, wenn er an euch denkt!«</a:t>
            </a:r>
          </a:p>
        </p:txBody>
      </p:sp>
    </p:spTree>
    <p:extLst>
      <p:ext uri="{BB962C8B-B14F-4D97-AF65-F5344CB8AC3E}">
        <p14:creationId xmlns:p14="http://schemas.microsoft.com/office/powerpoint/2010/main" val="453676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804800-41E5-4A7D-AC26-00A0EB355870}"/>
              </a:ext>
            </a:extLst>
          </p:cNvPr>
          <p:cNvSpPr>
            <a:spLocks noGrp="1"/>
          </p:cNvSpPr>
          <p:nvPr>
            <p:ph type="ctrTitle"/>
          </p:nvPr>
        </p:nvSpPr>
        <p:spPr>
          <a:xfrm>
            <a:off x="3418449" y="471269"/>
            <a:ext cx="5162843" cy="4937758"/>
          </a:xfrm>
          <a:prstGeom prst="flowChartAlternateProcess">
            <a:avLst/>
          </a:prstGeom>
          <a:solidFill>
            <a:srgbClr val="FFFFFF">
              <a:alpha val="43922"/>
            </a:srgbClr>
          </a:solidFill>
        </p:spPr>
        <p:txBody>
          <a:bodyPr anchor="ctr">
            <a:normAutofit fontScale="90000"/>
          </a:bodyPr>
          <a:lstStyle/>
          <a:p>
            <a:pPr>
              <a:lnSpc>
                <a:spcPct val="115000"/>
              </a:lnSpc>
              <a:spcAft>
                <a:spcPts val="1000"/>
              </a:spcAft>
            </a:pPr>
            <a:r>
              <a:rPr lang="de-DE" sz="2400" b="1" dirty="0">
                <a:effectLst/>
                <a:latin typeface="Calibri" panose="020F0502020204030204" pitchFamily="34" charset="0"/>
                <a:ea typeface="Calibri" panose="020F0502020204030204" pitchFamily="34" charset="0"/>
                <a:cs typeface="Times New Roman" panose="02020603050405020304" pitchFamily="18" charset="0"/>
              </a:rPr>
              <a:t>Psalm 62</a:t>
            </a:r>
            <a:br>
              <a:rPr lang="de-DE" sz="2400" dirty="0">
                <a:effectLst/>
                <a:latin typeface="Calibri" panose="020F0502020204030204" pitchFamily="34" charset="0"/>
                <a:ea typeface="Calibri" panose="020F0502020204030204" pitchFamily="34" charset="0"/>
                <a:cs typeface="Times New Roman" panose="02020603050405020304" pitchFamily="18" charset="0"/>
              </a:rPr>
            </a:br>
            <a:r>
              <a:rPr lang="de-DE" sz="2400" dirty="0">
                <a:effectLst/>
                <a:latin typeface="Calibri" panose="020F0502020204030204" pitchFamily="34" charset="0"/>
                <a:ea typeface="Calibri" panose="020F0502020204030204" pitchFamily="34" charset="0"/>
                <a:cs typeface="Times New Roman" panose="02020603050405020304" pitchFamily="18" charset="0"/>
              </a:rPr>
              <a:t>Nur bei Gott komme ich zur Ruhe; er allein gibt mir Hoffnung. Nur er ist ein schützender Fels und eine sichere Burg. Er steht mir bei, und niemand kann mich zu Fall bringen. Gott rettet mich, er steht für meine Ehre ein. Er schützt mich wie ein starker Fels, bei ihm bin ich geborgen. Ihr Menschen, vertraut ihm jederzeit und schüttet euer Herz bei ihm aus! Gott ist unsere Zuflucht.</a:t>
            </a:r>
          </a:p>
        </p:txBody>
      </p:sp>
    </p:spTree>
    <p:extLst>
      <p:ext uri="{BB962C8B-B14F-4D97-AF65-F5344CB8AC3E}">
        <p14:creationId xmlns:p14="http://schemas.microsoft.com/office/powerpoint/2010/main" val="4174771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804800-41E5-4A7D-AC26-00A0EB355870}"/>
              </a:ext>
            </a:extLst>
          </p:cNvPr>
          <p:cNvSpPr>
            <a:spLocks noGrp="1"/>
          </p:cNvSpPr>
          <p:nvPr>
            <p:ph type="ctrTitle"/>
          </p:nvPr>
        </p:nvSpPr>
        <p:spPr>
          <a:xfrm>
            <a:off x="3868616" y="388621"/>
            <a:ext cx="4719712" cy="4937758"/>
          </a:xfrm>
          <a:prstGeom prst="flowChartAlternateProcess">
            <a:avLst/>
          </a:prstGeom>
          <a:solidFill>
            <a:srgbClr val="FFFFFF">
              <a:alpha val="43922"/>
            </a:srgbClr>
          </a:solidFill>
        </p:spPr>
        <p:txBody>
          <a:bodyPr anchor="ctr">
            <a:normAutofit fontScale="90000"/>
          </a:bodyPr>
          <a:lstStyle/>
          <a:p>
            <a:pPr lvl="0" algn="l">
              <a:lnSpc>
                <a:spcPct val="115000"/>
              </a:lnSpc>
              <a:spcAft>
                <a:spcPts val="1000"/>
              </a:spcAft>
            </a:pPr>
            <a:r>
              <a:rPr lang="de-DE" sz="2800" b="1" dirty="0">
                <a:effectLst/>
                <a:latin typeface="Calibri" panose="020F0502020204030204" pitchFamily="34" charset="0"/>
                <a:ea typeface="Calibri" panose="020F0502020204030204" pitchFamily="34" charset="0"/>
                <a:cs typeface="Times New Roman" panose="02020603050405020304" pitchFamily="18" charset="0"/>
              </a:rPr>
              <a:t>Gott ist</a:t>
            </a:r>
            <a:br>
              <a:rPr lang="de-DE" sz="1100" dirty="0">
                <a:effectLst/>
                <a:latin typeface="Calibri" panose="020F0502020204030204" pitchFamily="34" charset="0"/>
                <a:ea typeface="Calibri" panose="020F0502020204030204" pitchFamily="34" charset="0"/>
                <a:cs typeface="Times New Roman" panose="02020603050405020304" pitchFamily="18" charset="0"/>
              </a:rPr>
            </a:br>
            <a:r>
              <a:rPr lang="de-DE" sz="2200" dirty="0">
                <a:effectLst/>
                <a:latin typeface="Calibri" panose="020F0502020204030204" pitchFamily="34" charset="0"/>
                <a:ea typeface="Calibri" panose="020F0502020204030204" pitchFamily="34" charset="0"/>
                <a:cs typeface="Times New Roman" panose="02020603050405020304" pitchFamily="18" charset="0"/>
              </a:rPr>
              <a:t>Liebe (1. Johannes 4,16)</a:t>
            </a:r>
            <a:br>
              <a:rPr lang="de-DE" sz="2200" dirty="0">
                <a:effectLst/>
                <a:latin typeface="Calibri" panose="020F0502020204030204" pitchFamily="34" charset="0"/>
                <a:ea typeface="Calibri" panose="020F0502020204030204" pitchFamily="34" charset="0"/>
                <a:cs typeface="Times New Roman" panose="02020603050405020304" pitchFamily="18" charset="0"/>
              </a:rPr>
            </a:br>
            <a:r>
              <a:rPr lang="de-DE" sz="2200" dirty="0">
                <a:effectLst/>
                <a:latin typeface="Calibri" panose="020F0502020204030204" pitchFamily="34" charset="0"/>
                <a:ea typeface="Calibri" panose="020F0502020204030204" pitchFamily="34" charset="0"/>
                <a:cs typeface="Times New Roman" panose="02020603050405020304" pitchFamily="18" charset="0"/>
              </a:rPr>
              <a:t>Dein liebender Vater (1. Johannes 3,1)</a:t>
            </a:r>
            <a:br>
              <a:rPr lang="de-DE" sz="2200" dirty="0">
                <a:effectLst/>
                <a:latin typeface="Calibri" panose="020F0502020204030204" pitchFamily="34" charset="0"/>
                <a:ea typeface="Calibri" panose="020F0502020204030204" pitchFamily="34" charset="0"/>
                <a:cs typeface="Times New Roman" panose="02020603050405020304" pitchFamily="18" charset="0"/>
              </a:rPr>
            </a:br>
            <a:r>
              <a:rPr lang="de-DE" sz="2200" dirty="0">
                <a:effectLst/>
                <a:latin typeface="Calibri" panose="020F0502020204030204" pitchFamily="34" charset="0"/>
                <a:ea typeface="Calibri" panose="020F0502020204030204" pitchFamily="34" charset="0"/>
                <a:cs typeface="Times New Roman" panose="02020603050405020304" pitchFamily="18" charset="0"/>
              </a:rPr>
              <a:t>Dein Retter und Erlöser (Epheser 1,7)</a:t>
            </a:r>
            <a:br>
              <a:rPr lang="de-DE" sz="2200" dirty="0">
                <a:effectLst/>
                <a:latin typeface="Calibri" panose="020F0502020204030204" pitchFamily="34" charset="0"/>
                <a:ea typeface="Calibri" panose="020F0502020204030204" pitchFamily="34" charset="0"/>
                <a:cs typeface="Times New Roman" panose="02020603050405020304" pitchFamily="18" charset="0"/>
              </a:rPr>
            </a:br>
            <a:r>
              <a:rPr lang="de-DE" sz="2200" dirty="0">
                <a:effectLst/>
                <a:latin typeface="Calibri" panose="020F0502020204030204" pitchFamily="34" charset="0"/>
                <a:ea typeface="Calibri" panose="020F0502020204030204" pitchFamily="34" charset="0"/>
                <a:cs typeface="Times New Roman" panose="02020603050405020304" pitchFamily="18" charset="0"/>
              </a:rPr>
              <a:t>Dein Fels in der Brandung (Psalm 31,4)</a:t>
            </a:r>
            <a:br>
              <a:rPr lang="de-DE" sz="2200" dirty="0">
                <a:effectLst/>
                <a:latin typeface="Calibri" panose="020F0502020204030204" pitchFamily="34" charset="0"/>
                <a:ea typeface="Calibri" panose="020F0502020204030204" pitchFamily="34" charset="0"/>
                <a:cs typeface="Times New Roman" panose="02020603050405020304" pitchFamily="18" charset="0"/>
              </a:rPr>
            </a:br>
            <a:r>
              <a:rPr lang="de-DE" sz="2200" dirty="0">
                <a:effectLst/>
                <a:latin typeface="Calibri" panose="020F0502020204030204" pitchFamily="34" charset="0"/>
                <a:ea typeface="Calibri" panose="020F0502020204030204" pitchFamily="34" charset="0"/>
                <a:cs typeface="Times New Roman" panose="02020603050405020304" pitchFamily="18" charset="0"/>
              </a:rPr>
              <a:t>Deine sichere Burg (Psalm 31,4)</a:t>
            </a:r>
            <a:br>
              <a:rPr lang="de-DE" sz="2200" dirty="0">
                <a:effectLst/>
                <a:latin typeface="Calibri" panose="020F0502020204030204" pitchFamily="34" charset="0"/>
                <a:ea typeface="Calibri" panose="020F0502020204030204" pitchFamily="34" charset="0"/>
                <a:cs typeface="Times New Roman" panose="02020603050405020304" pitchFamily="18" charset="0"/>
              </a:rPr>
            </a:br>
            <a:r>
              <a:rPr lang="de-DE" sz="2200" dirty="0">
                <a:effectLst/>
                <a:latin typeface="Calibri" panose="020F0502020204030204" pitchFamily="34" charset="0"/>
                <a:ea typeface="Calibri" panose="020F0502020204030204" pitchFamily="34" charset="0"/>
                <a:cs typeface="Times New Roman" panose="02020603050405020304" pitchFamily="18" charset="0"/>
              </a:rPr>
              <a:t>Immer gnädig (Psalm 103,8)</a:t>
            </a:r>
            <a:br>
              <a:rPr lang="de-DE" sz="2200" dirty="0">
                <a:effectLst/>
                <a:latin typeface="Calibri" panose="020F0502020204030204" pitchFamily="34" charset="0"/>
                <a:ea typeface="Calibri" panose="020F0502020204030204" pitchFamily="34" charset="0"/>
                <a:cs typeface="Times New Roman" panose="02020603050405020304" pitchFamily="18" charset="0"/>
              </a:rPr>
            </a:br>
            <a:r>
              <a:rPr lang="de-DE" sz="2200" dirty="0">
                <a:effectLst/>
                <a:latin typeface="Calibri" panose="020F0502020204030204" pitchFamily="34" charset="0"/>
                <a:ea typeface="Calibri" panose="020F0502020204030204" pitchFamily="34" charset="0"/>
                <a:cs typeface="Times New Roman" panose="02020603050405020304" pitchFamily="18" charset="0"/>
              </a:rPr>
              <a:t>Immer treu (1. Korinther 1,9)</a:t>
            </a:r>
            <a:br>
              <a:rPr lang="de-DE" sz="2200" dirty="0">
                <a:effectLst/>
                <a:latin typeface="Calibri" panose="020F0502020204030204" pitchFamily="34" charset="0"/>
                <a:ea typeface="Calibri" panose="020F0502020204030204" pitchFamily="34" charset="0"/>
                <a:cs typeface="Times New Roman" panose="02020603050405020304" pitchFamily="18" charset="0"/>
              </a:rPr>
            </a:br>
            <a:r>
              <a:rPr lang="de-DE" sz="2200" dirty="0">
                <a:effectLst/>
                <a:latin typeface="Calibri" panose="020F0502020204030204" pitchFamily="34" charset="0"/>
                <a:ea typeface="Calibri" panose="020F0502020204030204" pitchFamily="34" charset="0"/>
                <a:cs typeface="Times New Roman" panose="02020603050405020304" pitchFamily="18" charset="0"/>
              </a:rPr>
              <a:t>Eifersüchtig (2. Mose 34,14)</a:t>
            </a:r>
            <a:br>
              <a:rPr lang="de-DE" sz="2200" dirty="0">
                <a:effectLst/>
                <a:latin typeface="Calibri" panose="020F0502020204030204" pitchFamily="34" charset="0"/>
                <a:ea typeface="Calibri" panose="020F0502020204030204" pitchFamily="34" charset="0"/>
                <a:cs typeface="Times New Roman" panose="02020603050405020304" pitchFamily="18" charset="0"/>
              </a:rPr>
            </a:br>
            <a:r>
              <a:rPr lang="de-DE" sz="2200" dirty="0">
                <a:effectLst/>
                <a:latin typeface="Calibri" panose="020F0502020204030204" pitchFamily="34" charset="0"/>
                <a:ea typeface="Calibri" panose="020F0502020204030204" pitchFamily="34" charset="0"/>
                <a:cs typeface="Times New Roman" panose="02020603050405020304" pitchFamily="18" charset="0"/>
              </a:rPr>
              <a:t>Heilig (1. Samuel 2,2)</a:t>
            </a:r>
            <a:br>
              <a:rPr lang="de-DE" sz="2200" dirty="0">
                <a:effectLst/>
                <a:latin typeface="Calibri" panose="020F0502020204030204" pitchFamily="34" charset="0"/>
                <a:ea typeface="Calibri" panose="020F0502020204030204" pitchFamily="34" charset="0"/>
                <a:cs typeface="Times New Roman" panose="02020603050405020304" pitchFamily="18" charset="0"/>
              </a:rPr>
            </a:br>
            <a:r>
              <a:rPr lang="de-DE" sz="2200" dirty="0">
                <a:effectLst/>
                <a:latin typeface="Calibri" panose="020F0502020204030204" pitchFamily="34" charset="0"/>
                <a:ea typeface="Calibri" panose="020F0502020204030204" pitchFamily="34" charset="0"/>
                <a:cs typeface="Times New Roman" panose="02020603050405020304" pitchFamily="18" charset="0"/>
              </a:rPr>
              <a:t>Gerecht (Psalm 119,137)</a:t>
            </a:r>
            <a:br>
              <a:rPr lang="de-DE" sz="2200" dirty="0">
                <a:effectLst/>
                <a:latin typeface="Calibri" panose="020F0502020204030204" pitchFamily="34" charset="0"/>
                <a:ea typeface="Calibri" panose="020F0502020204030204" pitchFamily="34" charset="0"/>
                <a:cs typeface="Times New Roman" panose="02020603050405020304" pitchFamily="18" charset="0"/>
              </a:rPr>
            </a:br>
            <a:r>
              <a:rPr lang="de-DE" sz="2200" dirty="0">
                <a:effectLst/>
                <a:latin typeface="Calibri" panose="020F0502020204030204" pitchFamily="34" charset="0"/>
                <a:ea typeface="Calibri" panose="020F0502020204030204" pitchFamily="34" charset="0"/>
                <a:cs typeface="Times New Roman" panose="02020603050405020304" pitchFamily="18" charset="0"/>
              </a:rPr>
              <a:t>Freundlich (Psalm 34,9)</a:t>
            </a:r>
          </a:p>
        </p:txBody>
      </p:sp>
    </p:spTree>
    <p:extLst>
      <p:ext uri="{BB962C8B-B14F-4D97-AF65-F5344CB8AC3E}">
        <p14:creationId xmlns:p14="http://schemas.microsoft.com/office/powerpoint/2010/main" val="3879200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804800-41E5-4A7D-AC26-00A0EB355870}"/>
              </a:ext>
            </a:extLst>
          </p:cNvPr>
          <p:cNvSpPr>
            <a:spLocks noGrp="1"/>
          </p:cNvSpPr>
          <p:nvPr>
            <p:ph type="ctrTitle"/>
          </p:nvPr>
        </p:nvSpPr>
        <p:spPr>
          <a:xfrm>
            <a:off x="3777176" y="1392702"/>
            <a:ext cx="4705643" cy="3291840"/>
          </a:xfrm>
          <a:prstGeom prst="flowChartAlternateProcess">
            <a:avLst/>
          </a:prstGeom>
          <a:solidFill>
            <a:srgbClr val="FFFFFF">
              <a:alpha val="43922"/>
            </a:srgbClr>
          </a:solidFill>
        </p:spPr>
        <p:txBody>
          <a:bodyPr anchor="ctr">
            <a:normAutofit/>
          </a:bodyPr>
          <a:lstStyle/>
          <a:p>
            <a:r>
              <a:rPr lang="de-DE" sz="3200" b="1" dirty="0">
                <a:effectLst/>
                <a:latin typeface="Calibri" panose="020F0502020204030204" pitchFamily="34" charset="0"/>
                <a:ea typeface="Calibri" panose="020F0502020204030204" pitchFamily="34" charset="0"/>
                <a:cs typeface="Times New Roman" panose="02020603050405020304" pitchFamily="18" charset="0"/>
              </a:rPr>
              <a:t>Wie Gott dich sieht, </a:t>
            </a:r>
            <a:br>
              <a:rPr lang="de-DE" sz="3200" b="1" dirty="0">
                <a:effectLst/>
                <a:latin typeface="Calibri" panose="020F0502020204030204" pitchFamily="34" charset="0"/>
                <a:ea typeface="Calibri" panose="020F0502020204030204" pitchFamily="34" charset="0"/>
                <a:cs typeface="Times New Roman" panose="02020603050405020304" pitchFamily="18" charset="0"/>
              </a:rPr>
            </a:br>
            <a:r>
              <a:rPr lang="de-DE" sz="3200" b="1" dirty="0">
                <a:effectLst/>
                <a:latin typeface="Calibri" panose="020F0502020204030204" pitchFamily="34" charset="0"/>
                <a:ea typeface="Calibri" panose="020F0502020204030204" pitchFamily="34" charset="0"/>
                <a:cs typeface="Times New Roman" panose="02020603050405020304" pitchFamily="18" charset="0"/>
              </a:rPr>
              <a:t>ist entschieden.</a:t>
            </a:r>
            <a:br>
              <a:rPr lang="de-DE" sz="3200" b="1" dirty="0">
                <a:effectLst/>
                <a:latin typeface="Calibri" panose="020F0502020204030204" pitchFamily="34" charset="0"/>
                <a:ea typeface="Calibri" panose="020F0502020204030204" pitchFamily="34" charset="0"/>
                <a:cs typeface="Times New Roman" panose="02020603050405020304" pitchFamily="18" charset="0"/>
              </a:rPr>
            </a:br>
            <a:r>
              <a:rPr lang="de-DE" sz="3200" b="1" dirty="0">
                <a:effectLst/>
                <a:latin typeface="Calibri" panose="020F0502020204030204" pitchFamily="34" charset="0"/>
                <a:ea typeface="Calibri" panose="020F0502020204030204" pitchFamily="34" charset="0"/>
                <a:cs typeface="Times New Roman" panose="02020603050405020304" pitchFamily="18" charset="0"/>
              </a:rPr>
              <a:t> </a:t>
            </a:r>
            <a:br>
              <a:rPr lang="de-DE" sz="3200" b="1" dirty="0">
                <a:effectLst/>
                <a:latin typeface="Calibri" panose="020F0502020204030204" pitchFamily="34" charset="0"/>
                <a:ea typeface="Calibri" panose="020F0502020204030204" pitchFamily="34" charset="0"/>
                <a:cs typeface="Times New Roman" panose="02020603050405020304" pitchFamily="18" charset="0"/>
              </a:rPr>
            </a:br>
            <a:r>
              <a:rPr lang="de-DE" sz="3200" b="1" dirty="0">
                <a:latin typeface="Calibri" panose="020F0502020204030204" pitchFamily="34" charset="0"/>
                <a:ea typeface="Calibri" panose="020F0502020204030204" pitchFamily="34" charset="0"/>
                <a:cs typeface="Times New Roman" panose="02020603050405020304" pitchFamily="18" charset="0"/>
              </a:rPr>
              <a:t>W</a:t>
            </a:r>
            <a:r>
              <a:rPr lang="de-DE" sz="3200" b="1" dirty="0">
                <a:effectLst/>
                <a:latin typeface="Calibri" panose="020F0502020204030204" pitchFamily="34" charset="0"/>
                <a:ea typeface="Calibri" panose="020F0502020204030204" pitchFamily="34" charset="0"/>
                <a:cs typeface="Times New Roman" panose="02020603050405020304" pitchFamily="18" charset="0"/>
              </a:rPr>
              <a:t>ie du Gott siehst, </a:t>
            </a:r>
            <a:br>
              <a:rPr lang="de-DE" sz="3200" b="1" dirty="0">
                <a:effectLst/>
                <a:latin typeface="Calibri" panose="020F0502020204030204" pitchFamily="34" charset="0"/>
                <a:ea typeface="Calibri" panose="020F0502020204030204" pitchFamily="34" charset="0"/>
                <a:cs typeface="Times New Roman" panose="02020603050405020304" pitchFamily="18" charset="0"/>
              </a:rPr>
            </a:br>
            <a:r>
              <a:rPr lang="de-DE" sz="3200" b="1" dirty="0">
                <a:effectLst/>
                <a:latin typeface="Calibri" panose="020F0502020204030204" pitchFamily="34" charset="0"/>
                <a:ea typeface="Calibri" panose="020F0502020204030204" pitchFamily="34" charset="0"/>
                <a:cs typeface="Times New Roman" panose="02020603050405020304" pitchFamily="18" charset="0"/>
              </a:rPr>
              <a:t>ist entscheidend.</a:t>
            </a:r>
            <a:endParaRPr lang="de-DE" sz="28700" b="1" dirty="0"/>
          </a:p>
        </p:txBody>
      </p:sp>
    </p:spTree>
    <p:extLst>
      <p:ext uri="{BB962C8B-B14F-4D97-AF65-F5344CB8AC3E}">
        <p14:creationId xmlns:p14="http://schemas.microsoft.com/office/powerpoint/2010/main" val="1001674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804800-41E5-4A7D-AC26-00A0EB355870}"/>
              </a:ext>
            </a:extLst>
          </p:cNvPr>
          <p:cNvSpPr>
            <a:spLocks noGrp="1"/>
          </p:cNvSpPr>
          <p:nvPr>
            <p:ph type="ctrTitle"/>
          </p:nvPr>
        </p:nvSpPr>
        <p:spPr>
          <a:xfrm>
            <a:off x="3465641" y="3038622"/>
            <a:ext cx="5249294" cy="1225648"/>
          </a:xfrm>
          <a:prstGeom prst="flowChartAlternateProcess">
            <a:avLst/>
          </a:prstGeom>
          <a:solidFill>
            <a:srgbClr val="FFFFFF">
              <a:alpha val="43922"/>
            </a:srgbClr>
          </a:solidFill>
        </p:spPr>
        <p:txBody>
          <a:bodyPr>
            <a:normAutofit fontScale="90000"/>
          </a:bodyPr>
          <a:lstStyle/>
          <a:p>
            <a:r>
              <a:rPr lang="de-DE" sz="8000" b="1" dirty="0" err="1"/>
              <a:t>GottesSicht</a:t>
            </a:r>
            <a:endParaRPr lang="de-DE" sz="8000" b="1" dirty="0"/>
          </a:p>
        </p:txBody>
      </p:sp>
    </p:spTree>
    <p:extLst>
      <p:ext uri="{BB962C8B-B14F-4D97-AF65-F5344CB8AC3E}">
        <p14:creationId xmlns:p14="http://schemas.microsoft.com/office/powerpoint/2010/main" val="4017080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804800-41E5-4A7D-AC26-00A0EB355870}"/>
              </a:ext>
            </a:extLst>
          </p:cNvPr>
          <p:cNvSpPr>
            <a:spLocks noGrp="1"/>
          </p:cNvSpPr>
          <p:nvPr>
            <p:ph type="ctrTitle"/>
          </p:nvPr>
        </p:nvSpPr>
        <p:spPr>
          <a:xfrm>
            <a:off x="3465641" y="3038622"/>
            <a:ext cx="5249294" cy="1225648"/>
          </a:xfrm>
          <a:prstGeom prst="flowChartAlternateProcess">
            <a:avLst/>
          </a:prstGeom>
          <a:solidFill>
            <a:srgbClr val="FFFFFF">
              <a:alpha val="43922"/>
            </a:srgbClr>
          </a:solidFill>
        </p:spPr>
        <p:txBody>
          <a:bodyPr>
            <a:normAutofit fontScale="90000"/>
          </a:bodyPr>
          <a:lstStyle/>
          <a:p>
            <a:r>
              <a:rPr lang="de-DE" sz="8000" b="1" dirty="0" err="1"/>
              <a:t>GottesSicht</a:t>
            </a:r>
            <a:endParaRPr lang="de-DE" sz="8000" b="1" dirty="0"/>
          </a:p>
        </p:txBody>
      </p:sp>
    </p:spTree>
    <p:extLst>
      <p:ext uri="{BB962C8B-B14F-4D97-AF65-F5344CB8AC3E}">
        <p14:creationId xmlns:p14="http://schemas.microsoft.com/office/powerpoint/2010/main" val="1552623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804800-41E5-4A7D-AC26-00A0EB355870}"/>
              </a:ext>
            </a:extLst>
          </p:cNvPr>
          <p:cNvSpPr>
            <a:spLocks noGrp="1"/>
          </p:cNvSpPr>
          <p:nvPr>
            <p:ph type="ctrTitle"/>
          </p:nvPr>
        </p:nvSpPr>
        <p:spPr>
          <a:xfrm>
            <a:off x="3291840" y="782515"/>
            <a:ext cx="5542671" cy="3543299"/>
          </a:xfrm>
          <a:prstGeom prst="flowChartAlternateProcess">
            <a:avLst/>
          </a:prstGeom>
          <a:solidFill>
            <a:srgbClr val="FFFFFF">
              <a:alpha val="43922"/>
            </a:srgbClr>
          </a:solidFill>
        </p:spPr>
        <p:txBody>
          <a:bodyPr anchor="ctr">
            <a:normAutofit/>
          </a:bodyPr>
          <a:lstStyle/>
          <a:p>
            <a:r>
              <a:rPr lang="de-DE" sz="3200" b="1" dirty="0">
                <a:effectLst/>
                <a:latin typeface="Calibri" panose="020F0502020204030204" pitchFamily="34" charset="0"/>
                <a:ea typeface="Calibri" panose="020F0502020204030204" pitchFamily="34" charset="0"/>
                <a:cs typeface="Times New Roman" panose="02020603050405020304" pitchFamily="18" charset="0"/>
              </a:rPr>
              <a:t>Gottes Verhalten dir gegenüber </a:t>
            </a:r>
            <a:br>
              <a:rPr lang="de-DE" sz="3200" b="1" dirty="0">
                <a:effectLst/>
                <a:latin typeface="Calibri" panose="020F0502020204030204" pitchFamily="34" charset="0"/>
                <a:ea typeface="Calibri" panose="020F0502020204030204" pitchFamily="34" charset="0"/>
                <a:cs typeface="Times New Roman" panose="02020603050405020304" pitchFamily="18" charset="0"/>
              </a:rPr>
            </a:br>
            <a:r>
              <a:rPr lang="de-DE" sz="3200" b="1" dirty="0">
                <a:effectLst/>
                <a:latin typeface="Calibri" panose="020F0502020204030204" pitchFamily="34" charset="0"/>
                <a:ea typeface="Calibri" panose="020F0502020204030204" pitchFamily="34" charset="0"/>
                <a:cs typeface="Times New Roman" panose="02020603050405020304" pitchFamily="18" charset="0"/>
              </a:rPr>
              <a:t>hängt nicht davon ab, </a:t>
            </a:r>
            <a:br>
              <a:rPr lang="de-DE" sz="3200" b="1" dirty="0">
                <a:effectLst/>
                <a:latin typeface="Calibri" panose="020F0502020204030204" pitchFamily="34" charset="0"/>
                <a:ea typeface="Calibri" panose="020F0502020204030204" pitchFamily="34" charset="0"/>
                <a:cs typeface="Times New Roman" panose="02020603050405020304" pitchFamily="18" charset="0"/>
              </a:rPr>
            </a:br>
            <a:r>
              <a:rPr lang="de-DE" sz="3200" b="1" dirty="0">
                <a:effectLst/>
                <a:latin typeface="Calibri" panose="020F0502020204030204" pitchFamily="34" charset="0"/>
                <a:ea typeface="Calibri" panose="020F0502020204030204" pitchFamily="34" charset="0"/>
                <a:cs typeface="Times New Roman" panose="02020603050405020304" pitchFamily="18" charset="0"/>
              </a:rPr>
              <a:t>wie er dich einschätzt, </a:t>
            </a:r>
            <a:br>
              <a:rPr lang="de-DE" sz="3200" b="1" dirty="0">
                <a:effectLst/>
                <a:latin typeface="Calibri" panose="020F0502020204030204" pitchFamily="34" charset="0"/>
                <a:ea typeface="Calibri" panose="020F0502020204030204" pitchFamily="34" charset="0"/>
                <a:cs typeface="Times New Roman" panose="02020603050405020304" pitchFamily="18" charset="0"/>
              </a:rPr>
            </a:br>
            <a:r>
              <a:rPr lang="de-DE" sz="3200" b="1" dirty="0">
                <a:effectLst/>
                <a:latin typeface="Calibri" panose="020F0502020204030204" pitchFamily="34" charset="0"/>
                <a:ea typeface="Calibri" panose="020F0502020204030204" pitchFamily="34" charset="0"/>
                <a:cs typeface="Times New Roman" panose="02020603050405020304" pitchFamily="18" charset="0"/>
              </a:rPr>
              <a:t>sondern wie er dich geschaffen hat!</a:t>
            </a:r>
            <a:endParaRPr lang="de-DE" sz="13800" b="1" dirty="0"/>
          </a:p>
        </p:txBody>
      </p:sp>
    </p:spTree>
    <p:extLst>
      <p:ext uri="{BB962C8B-B14F-4D97-AF65-F5344CB8AC3E}">
        <p14:creationId xmlns:p14="http://schemas.microsoft.com/office/powerpoint/2010/main" val="3821208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804800-41E5-4A7D-AC26-00A0EB355870}"/>
              </a:ext>
            </a:extLst>
          </p:cNvPr>
          <p:cNvSpPr>
            <a:spLocks noGrp="1"/>
          </p:cNvSpPr>
          <p:nvPr>
            <p:ph type="ctrTitle"/>
          </p:nvPr>
        </p:nvSpPr>
        <p:spPr>
          <a:xfrm>
            <a:off x="3291840" y="196948"/>
            <a:ext cx="5542671" cy="5254283"/>
          </a:xfrm>
          <a:prstGeom prst="flowChartAlternateProcess">
            <a:avLst/>
          </a:prstGeom>
          <a:solidFill>
            <a:srgbClr val="FFFFFF">
              <a:alpha val="43922"/>
            </a:srgbClr>
          </a:solidFill>
        </p:spPr>
        <p:txBody>
          <a:bodyPr anchor="ctr">
            <a:normAutofit fontScale="90000"/>
          </a:bodyPr>
          <a:lstStyle/>
          <a:p>
            <a:pPr>
              <a:lnSpc>
                <a:spcPct val="115000"/>
              </a:lnSpc>
              <a:spcAft>
                <a:spcPts val="1000"/>
              </a:spcAft>
            </a:pPr>
            <a:r>
              <a:rPr lang="de-DE" sz="2400" b="1" dirty="0">
                <a:effectLst/>
                <a:latin typeface="Calibri" panose="020F0502020204030204" pitchFamily="34" charset="0"/>
                <a:ea typeface="Calibri" panose="020F0502020204030204" pitchFamily="34" charset="0"/>
                <a:cs typeface="Times New Roman" panose="02020603050405020304" pitchFamily="18" charset="0"/>
              </a:rPr>
              <a:t>Psalm 139 </a:t>
            </a:r>
            <a:br>
              <a:rPr lang="de-DE" sz="2400" dirty="0">
                <a:effectLst/>
                <a:latin typeface="Calibri" panose="020F0502020204030204" pitchFamily="34" charset="0"/>
                <a:ea typeface="Calibri" panose="020F0502020204030204" pitchFamily="34" charset="0"/>
                <a:cs typeface="Times New Roman" panose="02020603050405020304" pitchFamily="18" charset="0"/>
              </a:rPr>
            </a:br>
            <a:r>
              <a:rPr lang="de-DE" sz="2400" dirty="0">
                <a:effectLst/>
                <a:latin typeface="Calibri" panose="020F0502020204030204" pitchFamily="34" charset="0"/>
                <a:ea typeface="Calibri" panose="020F0502020204030204" pitchFamily="34" charset="0"/>
                <a:cs typeface="Times New Roman" panose="02020603050405020304" pitchFamily="18" charset="0"/>
              </a:rPr>
              <a:t>HERR, du durchschaust mich, du kennst mich durch und durch. Ob ich sitze oder stehe – du weißt es, aus der Ferne erkennst du, was ich denke. Ob ich gehe oder liege – du siehst mich, mein ganzes Leben ist dir vertraut. Schon bevor ich anfange zu reden, weißt du, was ich sagen will. Von allen Seiten umgibst du mich und hältst deine schützende Hand über mir. Dass du mich so genau kennst, übersteigt meinen Verstand; es ist mir zu hoch, ich kann es nicht begreifen!</a:t>
            </a:r>
          </a:p>
        </p:txBody>
      </p:sp>
    </p:spTree>
    <p:extLst>
      <p:ext uri="{BB962C8B-B14F-4D97-AF65-F5344CB8AC3E}">
        <p14:creationId xmlns:p14="http://schemas.microsoft.com/office/powerpoint/2010/main" val="3359126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804800-41E5-4A7D-AC26-00A0EB355870}"/>
              </a:ext>
            </a:extLst>
          </p:cNvPr>
          <p:cNvSpPr>
            <a:spLocks noGrp="1"/>
          </p:cNvSpPr>
          <p:nvPr>
            <p:ph type="ctrTitle"/>
          </p:nvPr>
        </p:nvSpPr>
        <p:spPr>
          <a:xfrm>
            <a:off x="3291840" y="196948"/>
            <a:ext cx="5542671" cy="5254283"/>
          </a:xfrm>
          <a:prstGeom prst="flowChartAlternateProcess">
            <a:avLst/>
          </a:prstGeom>
          <a:solidFill>
            <a:srgbClr val="FFFFFF">
              <a:alpha val="43922"/>
            </a:srgbClr>
          </a:solidFill>
        </p:spPr>
        <p:txBody>
          <a:bodyPr anchor="ctr">
            <a:normAutofit fontScale="90000"/>
          </a:bodyPr>
          <a:lstStyle/>
          <a:p>
            <a:pPr>
              <a:lnSpc>
                <a:spcPct val="115000"/>
              </a:lnSpc>
              <a:spcAft>
                <a:spcPts val="1000"/>
              </a:spcAft>
            </a:pPr>
            <a:r>
              <a:rPr lang="de-DE" sz="2800" b="1" dirty="0">
                <a:effectLst/>
                <a:latin typeface="Calibri" panose="020F0502020204030204" pitchFamily="34" charset="0"/>
                <a:ea typeface="Calibri" panose="020F0502020204030204" pitchFamily="34" charset="0"/>
                <a:cs typeface="Times New Roman" panose="02020603050405020304" pitchFamily="18" charset="0"/>
              </a:rPr>
              <a:t>Römer 8, 15-16</a:t>
            </a:r>
            <a:br>
              <a:rPr lang="de-DE" sz="2800" dirty="0">
                <a:effectLst/>
                <a:latin typeface="Calibri" panose="020F0502020204030204" pitchFamily="34" charset="0"/>
                <a:ea typeface="Calibri" panose="020F0502020204030204" pitchFamily="34" charset="0"/>
                <a:cs typeface="Times New Roman" panose="02020603050405020304" pitchFamily="18" charset="0"/>
              </a:rPr>
            </a:br>
            <a:r>
              <a:rPr lang="de-DE" sz="2800" dirty="0">
                <a:effectLst/>
                <a:latin typeface="Calibri" panose="020F0502020204030204" pitchFamily="34" charset="0"/>
                <a:ea typeface="Calibri" panose="020F0502020204030204" pitchFamily="34" charset="0"/>
                <a:cs typeface="Times New Roman" panose="02020603050405020304" pitchFamily="18" charset="0"/>
              </a:rPr>
              <a:t>Denn der Geist Gottes, den ihr empfangen habt, führt euch nicht in eine neue Sklaverei, in der ihr wieder Angst haben müsstet. Er hat euch vielmehr zu Gottes Söhnen und Töchtern gemacht. Jetzt können wir zu Gott kommen und zu ihm sagen: »Abba, lieber Vater!« Gottes Geist selbst gibt uns die innere Gewissheit, dass wir Gottes Kinder sind.</a:t>
            </a:r>
          </a:p>
        </p:txBody>
      </p:sp>
    </p:spTree>
    <p:extLst>
      <p:ext uri="{BB962C8B-B14F-4D97-AF65-F5344CB8AC3E}">
        <p14:creationId xmlns:p14="http://schemas.microsoft.com/office/powerpoint/2010/main" val="2157878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804800-41E5-4A7D-AC26-00A0EB355870}"/>
              </a:ext>
            </a:extLst>
          </p:cNvPr>
          <p:cNvSpPr>
            <a:spLocks noGrp="1"/>
          </p:cNvSpPr>
          <p:nvPr>
            <p:ph type="ctrTitle"/>
          </p:nvPr>
        </p:nvSpPr>
        <p:spPr>
          <a:xfrm>
            <a:off x="3756074" y="1392703"/>
            <a:ext cx="4726745" cy="1990578"/>
          </a:xfrm>
          <a:prstGeom prst="flowChartAlternateProcess">
            <a:avLst/>
          </a:prstGeom>
          <a:solidFill>
            <a:srgbClr val="FFFFFF">
              <a:alpha val="43922"/>
            </a:srgbClr>
          </a:solidFill>
        </p:spPr>
        <p:txBody>
          <a:bodyPr anchor="ctr">
            <a:normAutofit/>
          </a:bodyPr>
          <a:lstStyle/>
          <a:p>
            <a:r>
              <a:rPr lang="de-DE" sz="3200" b="1" dirty="0">
                <a:effectLst/>
                <a:latin typeface="Calibri" panose="020F0502020204030204" pitchFamily="34" charset="0"/>
                <a:ea typeface="Calibri" panose="020F0502020204030204" pitchFamily="34" charset="0"/>
                <a:cs typeface="Times New Roman" panose="02020603050405020304" pitchFamily="18" charset="0"/>
              </a:rPr>
              <a:t>Wie Gott dich sieht, </a:t>
            </a:r>
            <a:br>
              <a:rPr lang="de-DE" sz="3200" b="1" dirty="0">
                <a:effectLst/>
                <a:latin typeface="Calibri" panose="020F0502020204030204" pitchFamily="34" charset="0"/>
                <a:ea typeface="Calibri" panose="020F0502020204030204" pitchFamily="34" charset="0"/>
                <a:cs typeface="Times New Roman" panose="02020603050405020304" pitchFamily="18" charset="0"/>
              </a:rPr>
            </a:br>
            <a:r>
              <a:rPr lang="de-DE" sz="3200" b="1" dirty="0">
                <a:effectLst/>
                <a:latin typeface="Calibri" panose="020F0502020204030204" pitchFamily="34" charset="0"/>
                <a:ea typeface="Calibri" panose="020F0502020204030204" pitchFamily="34" charset="0"/>
                <a:cs typeface="Times New Roman" panose="02020603050405020304" pitchFamily="18" charset="0"/>
              </a:rPr>
              <a:t>ist entschieden.</a:t>
            </a:r>
            <a:endParaRPr lang="de-DE" sz="28700" b="1" dirty="0"/>
          </a:p>
        </p:txBody>
      </p:sp>
    </p:spTree>
    <p:extLst>
      <p:ext uri="{BB962C8B-B14F-4D97-AF65-F5344CB8AC3E}">
        <p14:creationId xmlns:p14="http://schemas.microsoft.com/office/powerpoint/2010/main" val="498939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pic>
        <p:nvPicPr>
          <p:cNvPr id="4" name="Inhaltsplatzhalter 4" descr="Ein Bild, das Text enthält.&#10;&#10;Automatisch generierte Beschreibung">
            <a:extLst>
              <a:ext uri="{FF2B5EF4-FFF2-40B4-BE49-F238E27FC236}">
                <a16:creationId xmlns:a16="http://schemas.microsoft.com/office/drawing/2014/main" id="{1A2A9C28-1EAE-9520-55C3-8BBA360007F8}"/>
              </a:ext>
            </a:extLst>
          </p:cNvPr>
          <p:cNvPicPr>
            <a:picLocks noChangeAspect="1"/>
          </p:cNvPicPr>
          <p:nvPr/>
        </p:nvPicPr>
        <p:blipFill rotWithShape="1">
          <a:blip r:embed="rId3">
            <a:extLst>
              <a:ext uri="{28A0092B-C50C-407E-A947-70E740481C1C}">
                <a14:useLocalDpi xmlns:a14="http://schemas.microsoft.com/office/drawing/2010/main" val="0"/>
              </a:ext>
            </a:extLst>
          </a:blip>
          <a:srcRect l="55125"/>
          <a:stretch/>
        </p:blipFill>
        <p:spPr>
          <a:xfrm>
            <a:off x="4572000" y="1014190"/>
            <a:ext cx="4105532" cy="4288500"/>
          </a:xfrm>
          <a:prstGeom prst="rect">
            <a:avLst/>
          </a:prstGeom>
        </p:spPr>
      </p:pic>
    </p:spTree>
    <p:extLst>
      <p:ext uri="{BB962C8B-B14F-4D97-AF65-F5344CB8AC3E}">
        <p14:creationId xmlns:p14="http://schemas.microsoft.com/office/powerpoint/2010/main" val="2800808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804800-41E5-4A7D-AC26-00A0EB355870}"/>
              </a:ext>
            </a:extLst>
          </p:cNvPr>
          <p:cNvSpPr>
            <a:spLocks noGrp="1"/>
          </p:cNvSpPr>
          <p:nvPr>
            <p:ph type="ctrTitle"/>
          </p:nvPr>
        </p:nvSpPr>
        <p:spPr>
          <a:xfrm>
            <a:off x="3777176" y="1392702"/>
            <a:ext cx="4705643" cy="3291840"/>
          </a:xfrm>
          <a:prstGeom prst="flowChartAlternateProcess">
            <a:avLst/>
          </a:prstGeom>
          <a:solidFill>
            <a:srgbClr val="FFFFFF">
              <a:alpha val="43922"/>
            </a:srgbClr>
          </a:solidFill>
        </p:spPr>
        <p:txBody>
          <a:bodyPr anchor="ctr">
            <a:normAutofit/>
          </a:bodyPr>
          <a:lstStyle/>
          <a:p>
            <a:r>
              <a:rPr lang="de-DE" sz="3200" b="1" dirty="0">
                <a:effectLst/>
                <a:latin typeface="Calibri" panose="020F0502020204030204" pitchFamily="34" charset="0"/>
                <a:ea typeface="Calibri" panose="020F0502020204030204" pitchFamily="34" charset="0"/>
                <a:cs typeface="Times New Roman" panose="02020603050405020304" pitchFamily="18" charset="0"/>
              </a:rPr>
              <a:t>Wie Gott dich sieht, </a:t>
            </a:r>
            <a:br>
              <a:rPr lang="de-DE" sz="3200" b="1" dirty="0">
                <a:effectLst/>
                <a:latin typeface="Calibri" panose="020F0502020204030204" pitchFamily="34" charset="0"/>
                <a:ea typeface="Calibri" panose="020F0502020204030204" pitchFamily="34" charset="0"/>
                <a:cs typeface="Times New Roman" panose="02020603050405020304" pitchFamily="18" charset="0"/>
              </a:rPr>
            </a:br>
            <a:r>
              <a:rPr lang="de-DE" sz="3200" b="1" dirty="0">
                <a:effectLst/>
                <a:latin typeface="Calibri" panose="020F0502020204030204" pitchFamily="34" charset="0"/>
                <a:ea typeface="Calibri" panose="020F0502020204030204" pitchFamily="34" charset="0"/>
                <a:cs typeface="Times New Roman" panose="02020603050405020304" pitchFamily="18" charset="0"/>
              </a:rPr>
              <a:t>ist entschieden.</a:t>
            </a:r>
            <a:br>
              <a:rPr lang="de-DE" sz="3200" b="1" dirty="0">
                <a:effectLst/>
                <a:latin typeface="Calibri" panose="020F0502020204030204" pitchFamily="34" charset="0"/>
                <a:ea typeface="Calibri" panose="020F0502020204030204" pitchFamily="34" charset="0"/>
                <a:cs typeface="Times New Roman" panose="02020603050405020304" pitchFamily="18" charset="0"/>
              </a:rPr>
            </a:br>
            <a:r>
              <a:rPr lang="de-DE" sz="3200" b="1" dirty="0">
                <a:effectLst/>
                <a:latin typeface="Calibri" panose="020F0502020204030204" pitchFamily="34" charset="0"/>
                <a:ea typeface="Calibri" panose="020F0502020204030204" pitchFamily="34" charset="0"/>
                <a:cs typeface="Times New Roman" panose="02020603050405020304" pitchFamily="18" charset="0"/>
              </a:rPr>
              <a:t> </a:t>
            </a:r>
            <a:br>
              <a:rPr lang="de-DE" sz="3200" b="1" dirty="0">
                <a:effectLst/>
                <a:latin typeface="Calibri" panose="020F0502020204030204" pitchFamily="34" charset="0"/>
                <a:ea typeface="Calibri" panose="020F0502020204030204" pitchFamily="34" charset="0"/>
                <a:cs typeface="Times New Roman" panose="02020603050405020304" pitchFamily="18" charset="0"/>
              </a:rPr>
            </a:br>
            <a:r>
              <a:rPr lang="de-DE" sz="3200" b="1" dirty="0">
                <a:latin typeface="Calibri" panose="020F0502020204030204" pitchFamily="34" charset="0"/>
                <a:ea typeface="Calibri" panose="020F0502020204030204" pitchFamily="34" charset="0"/>
                <a:cs typeface="Times New Roman" panose="02020603050405020304" pitchFamily="18" charset="0"/>
              </a:rPr>
              <a:t>W</a:t>
            </a:r>
            <a:r>
              <a:rPr lang="de-DE" sz="3200" b="1" dirty="0">
                <a:effectLst/>
                <a:latin typeface="Calibri" panose="020F0502020204030204" pitchFamily="34" charset="0"/>
                <a:ea typeface="Calibri" panose="020F0502020204030204" pitchFamily="34" charset="0"/>
                <a:cs typeface="Times New Roman" panose="02020603050405020304" pitchFamily="18" charset="0"/>
              </a:rPr>
              <a:t>ie du Gott siehst, </a:t>
            </a:r>
            <a:br>
              <a:rPr lang="de-DE" sz="3200" b="1" dirty="0">
                <a:effectLst/>
                <a:latin typeface="Calibri" panose="020F0502020204030204" pitchFamily="34" charset="0"/>
                <a:ea typeface="Calibri" panose="020F0502020204030204" pitchFamily="34" charset="0"/>
                <a:cs typeface="Times New Roman" panose="02020603050405020304" pitchFamily="18" charset="0"/>
              </a:rPr>
            </a:br>
            <a:r>
              <a:rPr lang="de-DE" sz="3200" b="1" dirty="0">
                <a:effectLst/>
                <a:latin typeface="Calibri" panose="020F0502020204030204" pitchFamily="34" charset="0"/>
                <a:ea typeface="Calibri" panose="020F0502020204030204" pitchFamily="34" charset="0"/>
                <a:cs typeface="Times New Roman" panose="02020603050405020304" pitchFamily="18" charset="0"/>
              </a:rPr>
              <a:t>ist entscheidend.</a:t>
            </a:r>
            <a:endParaRPr lang="de-DE" sz="28700" b="1" dirty="0"/>
          </a:p>
        </p:txBody>
      </p:sp>
    </p:spTree>
    <p:extLst>
      <p:ext uri="{BB962C8B-B14F-4D97-AF65-F5344CB8AC3E}">
        <p14:creationId xmlns:p14="http://schemas.microsoft.com/office/powerpoint/2010/main" val="404202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pic>
        <p:nvPicPr>
          <p:cNvPr id="4" name="Inhaltsplatzhalter 4" descr="Ein Bild, das Text enthält.&#10;&#10;Automatisch generierte Beschreibung">
            <a:extLst>
              <a:ext uri="{FF2B5EF4-FFF2-40B4-BE49-F238E27FC236}">
                <a16:creationId xmlns:a16="http://schemas.microsoft.com/office/drawing/2014/main" id="{1A2A9C28-1EAE-9520-55C3-8BBA360007F8}"/>
              </a:ext>
            </a:extLst>
          </p:cNvPr>
          <p:cNvPicPr>
            <a:picLocks noChangeAspect="1"/>
          </p:cNvPicPr>
          <p:nvPr/>
        </p:nvPicPr>
        <p:blipFill rotWithShape="1">
          <a:blip r:embed="rId3">
            <a:extLst>
              <a:ext uri="{28A0092B-C50C-407E-A947-70E740481C1C}">
                <a14:useLocalDpi xmlns:a14="http://schemas.microsoft.com/office/drawing/2010/main" val="0"/>
              </a:ext>
            </a:extLst>
          </a:blip>
          <a:srcRect r="55101"/>
          <a:stretch/>
        </p:blipFill>
        <p:spPr>
          <a:xfrm>
            <a:off x="464234" y="1014190"/>
            <a:ext cx="4107766" cy="4288500"/>
          </a:xfrm>
          <a:prstGeom prst="rect">
            <a:avLst/>
          </a:prstGeom>
        </p:spPr>
      </p:pic>
      <p:pic>
        <p:nvPicPr>
          <p:cNvPr id="6" name="Inhaltsplatzhalter 4" descr="Ein Bild, das Text enthält.&#10;&#10;Automatisch generierte Beschreibung">
            <a:extLst>
              <a:ext uri="{FF2B5EF4-FFF2-40B4-BE49-F238E27FC236}">
                <a16:creationId xmlns:a16="http://schemas.microsoft.com/office/drawing/2014/main" id="{709BA30B-B3C6-6E4B-2661-BA2A1DB78849}"/>
              </a:ext>
            </a:extLst>
          </p:cNvPr>
          <p:cNvPicPr>
            <a:picLocks noChangeAspect="1"/>
          </p:cNvPicPr>
          <p:nvPr/>
        </p:nvPicPr>
        <p:blipFill rotWithShape="1">
          <a:blip r:embed="rId3">
            <a:extLst>
              <a:ext uri="{28A0092B-C50C-407E-A947-70E740481C1C}">
                <a14:useLocalDpi xmlns:a14="http://schemas.microsoft.com/office/drawing/2010/main" val="0"/>
              </a:ext>
            </a:extLst>
          </a:blip>
          <a:srcRect l="55125"/>
          <a:stretch/>
        </p:blipFill>
        <p:spPr>
          <a:xfrm>
            <a:off x="4572000" y="1014190"/>
            <a:ext cx="4105532" cy="4288500"/>
          </a:xfrm>
          <a:prstGeom prst="rect">
            <a:avLst/>
          </a:prstGeom>
        </p:spPr>
      </p:pic>
    </p:spTree>
    <p:extLst>
      <p:ext uri="{BB962C8B-B14F-4D97-AF65-F5344CB8AC3E}">
        <p14:creationId xmlns:p14="http://schemas.microsoft.com/office/powerpoint/2010/main" val="175097626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488</Words>
  <Application>Microsoft Office PowerPoint</Application>
  <PresentationFormat>Bildschirmpräsentation (16:10)</PresentationFormat>
  <Paragraphs>11</Paragraphs>
  <Slides>14</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14</vt:i4>
      </vt:variant>
    </vt:vector>
  </HeadingPairs>
  <TitlesOfParts>
    <vt:vector size="18" baseType="lpstr">
      <vt:lpstr>Arial</vt:lpstr>
      <vt:lpstr>Calibri</vt:lpstr>
      <vt:lpstr>Calibri Light</vt:lpstr>
      <vt:lpstr>Office</vt:lpstr>
      <vt:lpstr>PowerPoint-Präsentation</vt:lpstr>
      <vt:lpstr>GottesSicht</vt:lpstr>
      <vt:lpstr>Gottes Verhalten dir gegenüber  hängt nicht davon ab,  wie er dich einschätzt,  sondern wie er dich geschaffen hat!</vt:lpstr>
      <vt:lpstr>Psalm 139  HERR, du durchschaust mich, du kennst mich durch und durch. Ob ich sitze oder stehe – du weißt es, aus der Ferne erkennst du, was ich denke. Ob ich gehe oder liege – du siehst mich, mein ganzes Leben ist dir vertraut. Schon bevor ich anfange zu reden, weißt du, was ich sagen will. Von allen Seiten umgibst du mich und hältst deine schützende Hand über mir. Dass du mich so genau kennst, übersteigt meinen Verstand; es ist mir zu hoch, ich kann es nicht begreifen!</vt:lpstr>
      <vt:lpstr>Römer 8, 15-16 Denn der Geist Gottes, den ihr empfangen habt, führt euch nicht in eine neue Sklaverei, in der ihr wieder Angst haben müsstet. Er hat euch vielmehr zu Gottes Söhnen und Töchtern gemacht. Jetzt können wir zu Gott kommen und zu ihm sagen: »Abba, lieber Vater!« Gottes Geist selbst gibt uns die innere Gewissheit, dass wir Gottes Kinder sind.</vt:lpstr>
      <vt:lpstr>Wie Gott dich sieht,  ist entschieden.</vt:lpstr>
      <vt:lpstr>PowerPoint-Präsentation</vt:lpstr>
      <vt:lpstr>Wie Gott dich sieht,  ist entschieden.   Wie du Gott siehst,  ist entscheidend.</vt:lpstr>
      <vt:lpstr>PowerPoint-Präsentation</vt:lpstr>
      <vt:lpstr>Zefanja 3,17 Der HERR, euer Gott, ist in eurer Mitte; und was für ein starker Retter ist er! Von ganzem Herzen freut er sich über euch. Weil er euch liebt, redet er nicht länger über eure Schuld. Ja, er jubelt, wenn er an euch denkt!«</vt:lpstr>
      <vt:lpstr>Psalm 62 Nur bei Gott komme ich zur Ruhe; er allein gibt mir Hoffnung. Nur er ist ein schützender Fels und eine sichere Burg. Er steht mir bei, und niemand kann mich zu Fall bringen. Gott rettet mich, er steht für meine Ehre ein. Er schützt mich wie ein starker Fels, bei ihm bin ich geborgen. Ihr Menschen, vertraut ihm jederzeit und schüttet euer Herz bei ihm aus! Gott ist unsere Zuflucht.</vt:lpstr>
      <vt:lpstr>Gott ist Liebe (1. Johannes 4,16) Dein liebender Vater (1. Johannes 3,1) Dein Retter und Erlöser (Epheser 1,7) Dein Fels in der Brandung (Psalm 31,4) Deine sichere Burg (Psalm 31,4) Immer gnädig (Psalm 103,8) Immer treu (1. Korinther 1,9) Eifersüchtig (2. Mose 34,14) Heilig (1. Samuel 2,2) Gerecht (Psalm 119,137) Freundlich (Psalm 34,9)</vt:lpstr>
      <vt:lpstr>Wie Gott dich sieht,  ist entschieden.   Wie du Gott siehst,  ist entscheidend.</vt:lpstr>
      <vt:lpstr>GottesSicht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Jessica Becker</dc:creator>
  <cp:lastModifiedBy>Jessica Becker</cp:lastModifiedBy>
  <cp:revision>3</cp:revision>
  <dcterms:created xsi:type="dcterms:W3CDTF">2022-09-24T09:35:47Z</dcterms:created>
  <dcterms:modified xsi:type="dcterms:W3CDTF">2022-09-24T19:42:13Z</dcterms:modified>
</cp:coreProperties>
</file>